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75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0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6AFA6-DCEB-46D5-AAEE-E0AB0DFAD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978F33-106D-4896-8B3A-755678955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09697F-66DE-45C4-B9D9-8823EEB8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2609EF-6701-4113-81F2-5E3451568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62E9AD-2558-4E2A-8E37-88BB47D0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90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1FDBA-9251-409D-A5CA-00992656D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E91B08-589B-4290-A3F6-BA14370CD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D8FD2CF-C2D1-43C7-8B40-109FB124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8CD47A-DDA4-44B9-9AE1-2B512FE4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2E5751-7DEA-44A7-8131-4DBBA94D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8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CD481C-EF14-4236-9F69-83A0D77AD9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7316657-1785-45A8-AD63-F0B6D0C08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D6500B3-E9AD-42E2-9430-DFEBA7837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B991C2-BBF2-4C09-AD66-474B24C05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29A213-AC82-4385-8D4D-CF3FE136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2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74004D-875E-44AB-963B-4E88F224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5AA4B7-6641-4CFA-8820-D1EF645BF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2EBCC3-DFF8-4DC8-A336-F4C57B981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1F0CE9-8459-45BA-95FF-B4C9013BA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B4073D-F096-4FD0-9C84-A9D9E0F9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40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A0BE3-8D89-4D43-8257-7BA4849C8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03A6EC-0A50-49CE-83BA-8811FE786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3D88FC-80BB-4CB7-9F6B-229C950A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72923A-4A4B-48F9-A746-5A0323D87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D43FE1-E950-4E48-95DF-A2C7674F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21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ACCA1-EB44-44BC-B538-719ACFF2B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B18C73-D3EA-48E3-87C2-8035814F1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60B531-003F-4F01-BA9D-2F3EEAF98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4F42E-FD2E-43FD-8EB7-CF2EF763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B9C41B9-02DB-4B37-A6A9-F2924219C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8673F7-A8A2-4EBE-90FF-C0DA90DB6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83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BFF23-C681-4FE5-8516-9EA60B18F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043780-7C97-469E-B82A-638052084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BFB119-3A03-4A41-B470-A52FB7E76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4AB67AC-C0B8-4A02-9251-5A53EF6787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EC4C769-7A4C-4DB5-80F5-FD65787ED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D341B12-1E5A-4AD2-93F7-C1F0C3826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EA66ECE-AFAA-406B-824B-334F44B5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DAE1466-4AFB-42A8-81C6-F7BA153C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91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CE7F9-2986-4CE1-8801-3243FAB8A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85DD439-E18A-4950-B8A4-DD932839C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8554E2F-0D16-4486-BFD4-66FAC9C2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56DEBC3-EB30-496C-AD8D-D8917B09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65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FBCFD41-B0A4-460C-8702-4E23D326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91B9E66-A0FA-47B5-ACAB-93AD6613F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C1CECD0-92AC-4046-AC10-FF5EABE34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43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1FAD7-FB09-4B46-9CF1-0D0B16184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468DA1-9EFC-44D1-90C9-928E0A785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017881-4EC6-4DBA-9335-3B74F2991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3C1D279-BCF2-451A-AE9E-EB2F45F8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70DBCA-6DD1-4733-BA3B-F689E402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97DDB89-DD05-4CDA-A209-331D1D44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99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3528C-2423-4CA6-9B55-B328704B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6EA381A-CA55-4BA1-BBEB-5D52B6433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47D792-AF4D-442A-9DEA-1E34E559D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3A21834-4FD5-4F0F-BD91-7A858401D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84EF61-2BA9-4E56-955D-95F08FF2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CED2C69-004B-49C9-B5D6-150D9B90D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01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AE1981D-91CB-4768-8DF5-B5B4BC598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75EC2E-352F-430D-A476-5BFAD0E93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DC8B5A-B9DB-4A03-BC34-13507D423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24678-4F96-452D-A214-EA1735954BAF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1D4B72-6C3D-47C8-AE20-52B65C542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0DBA3E-CE69-4919-9023-C125B7059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88716-45B7-45CE-AE6C-655639DACC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84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AD6D283-A96E-4058-8D05-14B59D53B239}"/>
              </a:ext>
            </a:extLst>
          </p:cNvPr>
          <p:cNvSpPr txBox="1"/>
          <p:nvPr/>
        </p:nvSpPr>
        <p:spPr>
          <a:xfrm>
            <a:off x="2737284" y="5167"/>
            <a:ext cx="6614319" cy="82073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600"/>
              </a:spcBef>
            </a:pPr>
            <a:r>
              <a:rPr lang="pt-BR" sz="2000" b="1" dirty="0">
                <a:solidFill>
                  <a:srgbClr val="FF0000"/>
                </a:solidFill>
              </a:rPr>
              <a:t>BREVE  HISTÓRICO  DA  TRAJETÓRIA  DA  PGIRC  NA  UFSCar</a:t>
            </a:r>
          </a:p>
          <a:p>
            <a:pPr algn="ctr">
              <a:spcBef>
                <a:spcPts val="1600"/>
              </a:spcBef>
            </a:pPr>
            <a:r>
              <a:rPr lang="pt-BR" sz="1400" b="1" i="0" dirty="0">
                <a:solidFill>
                  <a:srgbClr val="162937"/>
                </a:solidFill>
                <a:effectLst/>
                <a:latin typeface="rawline"/>
              </a:rPr>
              <a:t>PGIRC - Política de Gestão de Integridade, Riscos e Controles Internos da Gestão</a:t>
            </a:r>
            <a:endParaRPr lang="pt-BR" sz="1400" b="1" dirty="0">
              <a:solidFill>
                <a:srgbClr val="FF0000"/>
              </a:solidFill>
            </a:endParaRPr>
          </a:p>
        </p:txBody>
      </p:sp>
      <p:sp>
        <p:nvSpPr>
          <p:cNvPr id="5" name="Texto Explicativo: Linha Dobrada Sem Borda 4">
            <a:extLst>
              <a:ext uri="{FF2B5EF4-FFF2-40B4-BE49-F238E27FC236}">
                <a16:creationId xmlns:a16="http://schemas.microsoft.com/office/drawing/2014/main" id="{A1641200-F1B5-4ADD-83B1-CAA9B83B71EF}"/>
              </a:ext>
            </a:extLst>
          </p:cNvPr>
          <p:cNvSpPr/>
          <p:nvPr/>
        </p:nvSpPr>
        <p:spPr>
          <a:xfrm>
            <a:off x="833308" y="4110565"/>
            <a:ext cx="2456247" cy="820400"/>
          </a:xfrm>
          <a:prstGeom prst="callout2">
            <a:avLst>
              <a:gd name="adj1" fmla="val -1045"/>
              <a:gd name="adj2" fmla="val 50887"/>
              <a:gd name="adj3" fmla="val -187731"/>
              <a:gd name="adj4" fmla="val 69276"/>
              <a:gd name="adj5" fmla="val -351934"/>
              <a:gd name="adj6" fmla="val 51898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 Portaria GR nº. 1828/16, de 18 de julho de 2016, constituiu um Grupo de Trabalho (GT) com a finalidade de apresentar proposta para a elaboração da Política de Gestão de Riscos da UFSCar e da constituição do Comitê de Governança, Riscos e Controles da UFSCar.</a:t>
            </a:r>
            <a:endParaRPr lang="pt-BR" sz="900" dirty="0"/>
          </a:p>
        </p:txBody>
      </p:sp>
      <p:sp>
        <p:nvSpPr>
          <p:cNvPr id="10" name="Texto Explicativo: Linha Dobrada Sem Borda 9">
            <a:extLst>
              <a:ext uri="{FF2B5EF4-FFF2-40B4-BE49-F238E27FC236}">
                <a16:creationId xmlns:a16="http://schemas.microsoft.com/office/drawing/2014/main" id="{A5CDD366-0F05-4B5E-B70B-7CC2157A3BCA}"/>
              </a:ext>
            </a:extLst>
          </p:cNvPr>
          <p:cNvSpPr/>
          <p:nvPr/>
        </p:nvSpPr>
        <p:spPr>
          <a:xfrm>
            <a:off x="3777577" y="4101782"/>
            <a:ext cx="2266867" cy="712821"/>
          </a:xfrm>
          <a:prstGeom prst="callout2">
            <a:avLst>
              <a:gd name="adj1" fmla="val -326"/>
              <a:gd name="adj2" fmla="val 47998"/>
              <a:gd name="adj3" fmla="val -307235"/>
              <a:gd name="adj4" fmla="val 47422"/>
              <a:gd name="adj5" fmla="val -403935"/>
              <a:gd name="adj6" fmla="val 38704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 Portaria GR nº 353/17, de 20 de julho de 2017, foi constituído novo Grupo de Trabalho (GT),  para retomar/atualizar a elaboração de Proposta de Política de Gestão de Riscos da UFSCar.</a:t>
            </a:r>
            <a:endParaRPr lang="pt-BR" sz="900" dirty="0"/>
          </a:p>
        </p:txBody>
      </p:sp>
      <p:sp>
        <p:nvSpPr>
          <p:cNvPr id="14" name="Texto Explicativo: Linha Dobrada Sem Borda 13">
            <a:extLst>
              <a:ext uri="{FF2B5EF4-FFF2-40B4-BE49-F238E27FC236}">
                <a16:creationId xmlns:a16="http://schemas.microsoft.com/office/drawing/2014/main" id="{E760A6BD-4DAE-492B-B667-0FA6C7C7A326}"/>
              </a:ext>
            </a:extLst>
          </p:cNvPr>
          <p:cNvSpPr/>
          <p:nvPr/>
        </p:nvSpPr>
        <p:spPr>
          <a:xfrm>
            <a:off x="42900" y="2562302"/>
            <a:ext cx="2295570" cy="676628"/>
          </a:xfrm>
          <a:prstGeom prst="callout2">
            <a:avLst>
              <a:gd name="adj1" fmla="val -326"/>
              <a:gd name="adj2" fmla="val 47998"/>
              <a:gd name="adj3" fmla="val -37138"/>
              <a:gd name="adj4" fmla="val 44320"/>
              <a:gd name="adj5" fmla="val -196464"/>
              <a:gd name="adj6" fmla="val 38439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Publicação pelo Ministério de Planejamento e pela CGU da INSTRUÇÃO NORMATIVA 01/2016 que versa sobre GESTÃO DE  INTEGRIDADE, RISCOS E CONTROLES INTERNOS (GOVERNANÇA).</a:t>
            </a:r>
            <a:endParaRPr lang="pt-BR" sz="900" dirty="0"/>
          </a:p>
        </p:txBody>
      </p:sp>
      <p:sp>
        <p:nvSpPr>
          <p:cNvPr id="16" name="Texto Explicativo: Linha Dobrada Sem Borda 15">
            <a:extLst>
              <a:ext uri="{FF2B5EF4-FFF2-40B4-BE49-F238E27FC236}">
                <a16:creationId xmlns:a16="http://schemas.microsoft.com/office/drawing/2014/main" id="{19850644-146C-4CCB-A1AE-3D5C7A19DC49}"/>
              </a:ext>
            </a:extLst>
          </p:cNvPr>
          <p:cNvSpPr/>
          <p:nvPr/>
        </p:nvSpPr>
        <p:spPr>
          <a:xfrm>
            <a:off x="7471195" y="4147270"/>
            <a:ext cx="2593312" cy="683407"/>
          </a:xfrm>
          <a:prstGeom prst="callout2">
            <a:avLst>
              <a:gd name="adj1" fmla="val -326"/>
              <a:gd name="adj2" fmla="val 47998"/>
              <a:gd name="adj3" fmla="val -240068"/>
              <a:gd name="adj4" fmla="val 69163"/>
              <a:gd name="adj5" fmla="val -422876"/>
              <a:gd name="adj6" fmla="val 71720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Certificação da 1ª. Turma do Curso de Multiplicadores em Gestão de Riscos para atender às demandas da PGIRC relativas à capacitação na área de “riscos e controles internos”.</a:t>
            </a:r>
            <a:endParaRPr lang="pt-BR" sz="900" dirty="0"/>
          </a:p>
        </p:txBody>
      </p:sp>
      <p:sp>
        <p:nvSpPr>
          <p:cNvPr id="18" name="Texto Explicativo: Linha Dobrada Sem Borda 17">
            <a:extLst>
              <a:ext uri="{FF2B5EF4-FFF2-40B4-BE49-F238E27FC236}">
                <a16:creationId xmlns:a16="http://schemas.microsoft.com/office/drawing/2014/main" id="{DC5AAF3F-1E3D-4729-B4FA-552EBD7BB3B3}"/>
              </a:ext>
            </a:extLst>
          </p:cNvPr>
          <p:cNvSpPr/>
          <p:nvPr/>
        </p:nvSpPr>
        <p:spPr>
          <a:xfrm>
            <a:off x="5120782" y="2503218"/>
            <a:ext cx="1913444" cy="460570"/>
          </a:xfrm>
          <a:prstGeom prst="callout2">
            <a:avLst>
              <a:gd name="adj1" fmla="val -326"/>
              <a:gd name="adj2" fmla="val 47998"/>
              <a:gd name="adj3" fmla="val -92171"/>
              <a:gd name="adj4" fmla="val 45083"/>
              <a:gd name="adj5" fmla="val -266610"/>
              <a:gd name="adj6" fmla="val 31364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Indicação</a:t>
            </a:r>
            <a:r>
              <a:rPr lang="pt-BR" sz="900" b="1" dirty="0"/>
              <a:t> </a:t>
            </a:r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 Servidor para o Programa de Fomento à Integridade Pública (</a:t>
            </a:r>
            <a:r>
              <a:rPr lang="pt-BR" sz="9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ProFIP</a:t>
            </a:r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Ofício GR  326/2018.</a:t>
            </a:r>
          </a:p>
        </p:txBody>
      </p:sp>
      <p:sp>
        <p:nvSpPr>
          <p:cNvPr id="21" name="Texto Explicativo: Linha Dobrada Sem Borda 20">
            <a:extLst>
              <a:ext uri="{FF2B5EF4-FFF2-40B4-BE49-F238E27FC236}">
                <a16:creationId xmlns:a16="http://schemas.microsoft.com/office/drawing/2014/main" id="{AFEC75DE-A6A9-4C27-8AE1-E26F2FDC6298}"/>
              </a:ext>
            </a:extLst>
          </p:cNvPr>
          <p:cNvSpPr/>
          <p:nvPr/>
        </p:nvSpPr>
        <p:spPr>
          <a:xfrm>
            <a:off x="2424721" y="2900616"/>
            <a:ext cx="2456247" cy="371558"/>
          </a:xfrm>
          <a:prstGeom prst="callout2">
            <a:avLst>
              <a:gd name="adj1" fmla="val -326"/>
              <a:gd name="adj2" fmla="val 47998"/>
              <a:gd name="adj3" fmla="val -95477"/>
              <a:gd name="adj4" fmla="val 45076"/>
              <a:gd name="adj5" fmla="val -453798"/>
              <a:gd name="adj6" fmla="val 41312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Análise pela PROCURADORIA FEDERAL da 1ª. Proposta da Política de Gestão de Riscos, Integridade e Controles Internos da UFSCar.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2ED0C8E-EC45-4A86-8A9D-157B37583DF1}"/>
              </a:ext>
            </a:extLst>
          </p:cNvPr>
          <p:cNvSpPr txBox="1"/>
          <p:nvPr/>
        </p:nvSpPr>
        <p:spPr>
          <a:xfrm>
            <a:off x="563064" y="1019172"/>
            <a:ext cx="810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>
                <a:solidFill>
                  <a:srgbClr val="FF0000"/>
                </a:solidFill>
                <a:latin typeface="Arial Narrow" panose="020B0606020202030204" pitchFamily="34" charset="0"/>
              </a:rPr>
              <a:t>10/05/2016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E65E7B3-9460-4AF3-B22B-85DDB4C17171}"/>
              </a:ext>
            </a:extLst>
          </p:cNvPr>
          <p:cNvSpPr txBox="1"/>
          <p:nvPr/>
        </p:nvSpPr>
        <p:spPr>
          <a:xfrm>
            <a:off x="4309906" y="1048593"/>
            <a:ext cx="8108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20/07/2017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282CC319-5420-4ACF-AA08-CA832B46A84C}"/>
              </a:ext>
            </a:extLst>
          </p:cNvPr>
          <p:cNvSpPr txBox="1"/>
          <p:nvPr/>
        </p:nvSpPr>
        <p:spPr>
          <a:xfrm>
            <a:off x="1695555" y="1024337"/>
            <a:ext cx="810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18/07/2016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1E0C2467-BF73-494C-8DBE-93A72D980ABB}"/>
              </a:ext>
            </a:extLst>
          </p:cNvPr>
          <p:cNvSpPr txBox="1"/>
          <p:nvPr/>
        </p:nvSpPr>
        <p:spPr>
          <a:xfrm>
            <a:off x="6628787" y="1048593"/>
            <a:ext cx="8108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08/08/2018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BB3A54A5-6F66-4D1C-99EA-ED91FC6D363D}"/>
              </a:ext>
            </a:extLst>
          </p:cNvPr>
          <p:cNvSpPr txBox="1"/>
          <p:nvPr/>
        </p:nvSpPr>
        <p:spPr>
          <a:xfrm>
            <a:off x="5338463" y="1050427"/>
            <a:ext cx="8108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11/06/2018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782BDE6D-BEF7-46AB-B06E-6543C72679BA}"/>
              </a:ext>
            </a:extLst>
          </p:cNvPr>
          <p:cNvSpPr txBox="1"/>
          <p:nvPr/>
        </p:nvSpPr>
        <p:spPr>
          <a:xfrm>
            <a:off x="8984649" y="1043443"/>
            <a:ext cx="8257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30/11/2018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512A4B5D-C453-4969-BB31-9A1B35791282}"/>
              </a:ext>
            </a:extLst>
          </p:cNvPr>
          <p:cNvSpPr txBox="1"/>
          <p:nvPr/>
        </p:nvSpPr>
        <p:spPr>
          <a:xfrm>
            <a:off x="3072586" y="1024337"/>
            <a:ext cx="810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08/05/2017</a:t>
            </a:r>
          </a:p>
        </p:txBody>
      </p:sp>
      <p:sp>
        <p:nvSpPr>
          <p:cNvPr id="30" name="Texto Explicativo: Linha Dobrada Sem Borda 29">
            <a:extLst>
              <a:ext uri="{FF2B5EF4-FFF2-40B4-BE49-F238E27FC236}">
                <a16:creationId xmlns:a16="http://schemas.microsoft.com/office/drawing/2014/main" id="{1A9319E2-73E4-4694-B507-3C166A3A8958}"/>
              </a:ext>
            </a:extLst>
          </p:cNvPr>
          <p:cNvSpPr/>
          <p:nvPr/>
        </p:nvSpPr>
        <p:spPr>
          <a:xfrm>
            <a:off x="6200124" y="3376911"/>
            <a:ext cx="2234870" cy="460563"/>
          </a:xfrm>
          <a:prstGeom prst="callout2">
            <a:avLst>
              <a:gd name="adj1" fmla="val -326"/>
              <a:gd name="adj2" fmla="val 47998"/>
              <a:gd name="adj3" fmla="val -283554"/>
              <a:gd name="adj4" fmla="val 49319"/>
              <a:gd name="adj5" fmla="val -455757"/>
              <a:gd name="adj6" fmla="val 34499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9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Solicitação de encaminhamento para aprovação da PGIRC e  do PLANO DE INTEGRIDADE PÚBLICA DA UFSCar à Reitoria (Ofício SPDI/DIRC 02/2018)</a:t>
            </a:r>
          </a:p>
        </p:txBody>
      </p:sp>
      <p:sp>
        <p:nvSpPr>
          <p:cNvPr id="20" name="Texto Explicativo: Linha Dobrada Sem Borda 19">
            <a:extLst>
              <a:ext uri="{FF2B5EF4-FFF2-40B4-BE49-F238E27FC236}">
                <a16:creationId xmlns:a16="http://schemas.microsoft.com/office/drawing/2014/main" id="{2A7682CE-7A22-491D-84FD-D23FCB6AC8E8}"/>
              </a:ext>
            </a:extLst>
          </p:cNvPr>
          <p:cNvSpPr/>
          <p:nvPr/>
        </p:nvSpPr>
        <p:spPr>
          <a:xfrm>
            <a:off x="7444898" y="2269628"/>
            <a:ext cx="1516357" cy="392618"/>
          </a:xfrm>
          <a:prstGeom prst="callout2">
            <a:avLst>
              <a:gd name="adj1" fmla="val -326"/>
              <a:gd name="adj2" fmla="val 47998"/>
              <a:gd name="adj3" fmla="val -172050"/>
              <a:gd name="adj4" fmla="val 48368"/>
              <a:gd name="adj5" fmla="val -263485"/>
              <a:gd name="adj6" fmla="val 48065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900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CRIAÇÃO DO DIRC-UFSCar </a:t>
            </a:r>
          </a:p>
          <a:p>
            <a:r>
              <a:rPr lang="pt-BR" sz="900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PORTARIA</a:t>
            </a:r>
            <a:r>
              <a:rPr lang="pt-BR" sz="900" dirty="0">
                <a:solidFill>
                  <a:schemeClr val="tx1"/>
                </a:solidFill>
              </a:rPr>
              <a:t> GR Nº 3361, DE 20 DE NOVEMBRO DE 2018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422DED85-AB21-4F18-9844-A6C667C6BEFF}"/>
              </a:ext>
            </a:extLst>
          </p:cNvPr>
          <p:cNvSpPr txBox="1"/>
          <p:nvPr/>
        </p:nvSpPr>
        <p:spPr>
          <a:xfrm>
            <a:off x="7797640" y="1029276"/>
            <a:ext cx="810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20/11/2018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8A353E39-7B05-461A-968F-2549C47C98C7}"/>
              </a:ext>
            </a:extLst>
          </p:cNvPr>
          <p:cNvSpPr txBox="1"/>
          <p:nvPr/>
        </p:nvSpPr>
        <p:spPr>
          <a:xfrm>
            <a:off x="9978073" y="1050559"/>
            <a:ext cx="8257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15/10/2019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6D2ED613-A515-4C0D-B9A1-979590FFB6FF}"/>
              </a:ext>
            </a:extLst>
          </p:cNvPr>
          <p:cNvSpPr txBox="1"/>
          <p:nvPr/>
        </p:nvSpPr>
        <p:spPr>
          <a:xfrm>
            <a:off x="10940964" y="1050427"/>
            <a:ext cx="8257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900" b="1">
                <a:latin typeface="Arial Narrow" panose="020B0606020202030204" pitchFamily="34" charset="0"/>
              </a:defRPr>
            </a:lvl1pPr>
          </a:lstStyle>
          <a:p>
            <a:r>
              <a:rPr lang="pt-BR" sz="1100" dirty="0">
                <a:solidFill>
                  <a:srgbClr val="FF0000"/>
                </a:solidFill>
              </a:rPr>
              <a:t>12/02/2020</a:t>
            </a:r>
          </a:p>
        </p:txBody>
      </p:sp>
      <p:sp>
        <p:nvSpPr>
          <p:cNvPr id="33" name="Texto Explicativo: Linha Dobrada Sem Borda 32">
            <a:extLst>
              <a:ext uri="{FF2B5EF4-FFF2-40B4-BE49-F238E27FC236}">
                <a16:creationId xmlns:a16="http://schemas.microsoft.com/office/drawing/2014/main" id="{64EF8DF6-9665-4238-A335-A4A4F794EAD6}"/>
              </a:ext>
            </a:extLst>
          </p:cNvPr>
          <p:cNvSpPr/>
          <p:nvPr/>
        </p:nvSpPr>
        <p:spPr>
          <a:xfrm>
            <a:off x="9502299" y="2607942"/>
            <a:ext cx="1211422" cy="655478"/>
          </a:xfrm>
          <a:prstGeom prst="callout2">
            <a:avLst>
              <a:gd name="adj1" fmla="val -326"/>
              <a:gd name="adj2" fmla="val 47998"/>
              <a:gd name="adj3" fmla="val -92221"/>
              <a:gd name="adj4" fmla="val 65724"/>
              <a:gd name="adj5" fmla="val -205459"/>
              <a:gd name="adj6" fmla="val 65168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900" dirty="0">
                <a:solidFill>
                  <a:schemeClr val="tx1"/>
                </a:solidFill>
              </a:rPr>
              <a:t>APROVAÇÃO DA PGIRC-UFSCar (Resolução </a:t>
            </a:r>
            <a:r>
              <a:rPr lang="pt-BR" sz="900" dirty="0" err="1">
                <a:solidFill>
                  <a:schemeClr val="tx1"/>
                </a:solidFill>
              </a:rPr>
              <a:t>ConsUni</a:t>
            </a:r>
            <a:r>
              <a:rPr lang="pt-BR" sz="900" dirty="0">
                <a:solidFill>
                  <a:schemeClr val="tx1"/>
                </a:solidFill>
              </a:rPr>
              <a:t> nº 10, de 15/10/2019)</a:t>
            </a:r>
          </a:p>
        </p:txBody>
      </p:sp>
      <p:sp>
        <p:nvSpPr>
          <p:cNvPr id="34" name="Texto Explicativo: Linha Dobrada Sem Borda 33">
            <a:extLst>
              <a:ext uri="{FF2B5EF4-FFF2-40B4-BE49-F238E27FC236}">
                <a16:creationId xmlns:a16="http://schemas.microsoft.com/office/drawing/2014/main" id="{4F502314-1C9B-4FD1-ACDB-9419B1A1D02B}"/>
              </a:ext>
            </a:extLst>
          </p:cNvPr>
          <p:cNvSpPr/>
          <p:nvPr/>
        </p:nvSpPr>
        <p:spPr>
          <a:xfrm>
            <a:off x="10595664" y="3270536"/>
            <a:ext cx="1516357" cy="392618"/>
          </a:xfrm>
          <a:prstGeom prst="callout2">
            <a:avLst>
              <a:gd name="adj1" fmla="val -326"/>
              <a:gd name="adj2" fmla="val 47998"/>
              <a:gd name="adj3" fmla="val -172050"/>
              <a:gd name="adj4" fmla="val 48368"/>
              <a:gd name="adj5" fmla="val -490561"/>
              <a:gd name="adj6" fmla="val 48568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900" dirty="0">
                <a:solidFill>
                  <a:schemeClr val="tx1"/>
                </a:solidFill>
              </a:rPr>
              <a:t>PUBLICAÇÃO DA PGIRC-UFSCar na DOU-Diário Oficial da União</a:t>
            </a:r>
          </a:p>
        </p:txBody>
      </p:sp>
    </p:spTree>
    <p:extLst>
      <p:ext uri="{BB962C8B-B14F-4D97-AF65-F5344CB8AC3E}">
        <p14:creationId xmlns:p14="http://schemas.microsoft.com/office/powerpoint/2010/main" val="3641825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279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rawline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Felizardo - UFSCar</dc:creator>
  <cp:lastModifiedBy>Felizardo - UFSCar</cp:lastModifiedBy>
  <cp:revision>7</cp:revision>
  <dcterms:created xsi:type="dcterms:W3CDTF">2021-01-30T10:52:58Z</dcterms:created>
  <dcterms:modified xsi:type="dcterms:W3CDTF">2021-03-17T14:07:32Z</dcterms:modified>
</cp:coreProperties>
</file>